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handoutMasterIdLst>
    <p:handoutMasterId r:id="rId34"/>
  </p:handoutMasterIdLst>
  <p:sldIdLst>
    <p:sldId id="256" r:id="rId2"/>
    <p:sldId id="272" r:id="rId3"/>
    <p:sldId id="262" r:id="rId4"/>
    <p:sldId id="292" r:id="rId5"/>
    <p:sldId id="300" r:id="rId6"/>
    <p:sldId id="264" r:id="rId7"/>
    <p:sldId id="299" r:id="rId8"/>
    <p:sldId id="327" r:id="rId9"/>
    <p:sldId id="295" r:id="rId10"/>
    <p:sldId id="297" r:id="rId11"/>
    <p:sldId id="303" r:id="rId12"/>
    <p:sldId id="309" r:id="rId13"/>
    <p:sldId id="304" r:id="rId14"/>
    <p:sldId id="305" r:id="rId15"/>
    <p:sldId id="306" r:id="rId16"/>
    <p:sldId id="307" r:id="rId17"/>
    <p:sldId id="308" r:id="rId18"/>
    <p:sldId id="301" r:id="rId19"/>
    <p:sldId id="316" r:id="rId20"/>
    <p:sldId id="312" r:id="rId21"/>
    <p:sldId id="311" r:id="rId22"/>
    <p:sldId id="317" r:id="rId23"/>
    <p:sldId id="313" r:id="rId24"/>
    <p:sldId id="314" r:id="rId25"/>
    <p:sldId id="319" r:id="rId26"/>
    <p:sldId id="320" r:id="rId27"/>
    <p:sldId id="321" r:id="rId28"/>
    <p:sldId id="323" r:id="rId29"/>
    <p:sldId id="324" r:id="rId30"/>
    <p:sldId id="325" r:id="rId31"/>
    <p:sldId id="326" r:id="rId32"/>
    <p:sldId id="298" r:id="rId33"/>
  </p:sldIdLst>
  <p:sldSz cx="12192000" cy="6858000"/>
  <p:notesSz cx="6858000" cy="9144000"/>
  <p:embeddedFontLst>
    <p:embeddedFont>
      <p:font typeface="나눔바른고딕" panose="020B0600000101010101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807F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2021-02-18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index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91025" y="390081"/>
            <a:ext cx="3409950" cy="34099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30167" y="2924326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5177240" y="790131"/>
            <a:ext cx="2023659" cy="2134195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pic>
        <p:nvPicPr>
          <p:cNvPr id="5" name="그림 4" descr="File:Twemoji 1f341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45" y="1828567"/>
            <a:ext cx="440108" cy="44010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3300"/>
              </p:ext>
            </p:extLst>
          </p:nvPr>
        </p:nvGraphicFramePr>
        <p:xfrm>
          <a:off x="4164051" y="4455682"/>
          <a:ext cx="462102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0947">
                  <a:extLst>
                    <a:ext uri="{9D8B030D-6E8A-4147-A177-3AD203B41FA5}">
                      <a16:colId xmlns:a16="http://schemas.microsoft.com/office/drawing/2014/main" xmlns="" val="3940450433"/>
                    </a:ext>
                  </a:extLst>
                </a:gridCol>
                <a:gridCol w="3600078">
                  <a:extLst>
                    <a:ext uri="{9D8B030D-6E8A-4147-A177-3AD203B41FA5}">
                      <a16:colId xmlns:a16="http://schemas.microsoft.com/office/drawing/2014/main" xmlns="" val="648791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            제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</a:t>
                      </a:r>
                      <a:r>
                        <a:rPr lang="ko-KR" altLang="en-US" sz="1400" baseline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기반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주문 관리 시스템 설계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11364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(MAPLE)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81058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원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35556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훈련과정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인공지능 서비스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6806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운영기관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멀티캠퍼스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66259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0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64359"/>
              </p:ext>
            </p:extLst>
          </p:nvPr>
        </p:nvGraphicFramePr>
        <p:xfrm>
          <a:off x="634016" y="1287767"/>
          <a:ext cx="10936660" cy="4970156"/>
        </p:xfrm>
        <a:graphic>
          <a:graphicData uri="http://schemas.openxmlformats.org/drawingml/2006/table">
            <a:tbl>
              <a:tblPr/>
              <a:tblGrid>
                <a:gridCol w="1876480">
                  <a:extLst>
                    <a:ext uri="{9D8B030D-6E8A-4147-A177-3AD203B41FA5}">
                      <a16:colId xmlns:a16="http://schemas.microsoft.com/office/drawing/2014/main" xmlns="" val="2389725157"/>
                    </a:ext>
                  </a:extLst>
                </a:gridCol>
                <a:gridCol w="3080082">
                  <a:extLst>
                    <a:ext uri="{9D8B030D-6E8A-4147-A177-3AD203B41FA5}">
                      <a16:colId xmlns:a16="http://schemas.microsoft.com/office/drawing/2014/main" xmlns="" val="2823858934"/>
                    </a:ext>
                  </a:extLst>
                </a:gridCol>
                <a:gridCol w="3658190">
                  <a:extLst>
                    <a:ext uri="{9D8B030D-6E8A-4147-A177-3AD203B41FA5}">
                      <a16:colId xmlns:a16="http://schemas.microsoft.com/office/drawing/2014/main" xmlns="" val="24513804"/>
                    </a:ext>
                  </a:extLst>
                </a:gridCol>
                <a:gridCol w="2321908">
                  <a:extLst>
                    <a:ext uri="{9D8B030D-6E8A-4147-A177-3AD203B41FA5}">
                      <a16:colId xmlns:a16="http://schemas.microsoft.com/office/drawing/2014/main" xmlns="" val="1448651049"/>
                    </a:ext>
                  </a:extLst>
                </a:gridCol>
              </a:tblGrid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1938544"/>
                  </a:ext>
                </a:extLst>
              </a:tr>
              <a:tr h="12126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사전 기획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1/25 ~ 2/1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 정의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타당성 검토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문제 분석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73534987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2/1~ 2/5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담당자 별 기능 구현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Base Template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820839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2/5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~ 2/8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 기능 별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Dummy data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2650382"/>
                  </a:ext>
                </a:extLst>
              </a:tr>
              <a:tr h="8487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통합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2/8 ~ 2/11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간 통합 및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Clean Code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DB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구성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05399505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</a:t>
                      </a:r>
                      <a:r>
                        <a:rPr lang="en-US" altLang="ko-KR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2/11 ~ 2/14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산출물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78476300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 자료 준비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2/15 ~ 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발표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자료 정리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85547141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개발기간</a:t>
                      </a:r>
                      <a:endParaRPr lang="ko-KR" altLang="en-US" sz="1400" b="0" i="0" u="none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3349297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10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682" y="240674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437862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상에서 입력한 정보를 서버에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Submit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 값 초기화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전환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312823" cy="4069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직사각형 13"/>
          <p:cNvSpPr/>
          <p:nvPr/>
        </p:nvSpPr>
        <p:spPr>
          <a:xfrm>
            <a:off x="6157260" y="374933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57260" y="506275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5311" y="3811952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부트스트랩에서 가져온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이해에 많은 시간 소요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페이지의 코드의 각 객체들이 어떻게 연관되어 있고 어디에 묶여 있는지 파악하고 코드를 재구성하는데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09443" y="5212119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 코드를 강사님과 팀원들의 도움으로 해석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배웠던 코드를 활용할 수 있게 부트스트랩 코드를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변형시킴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0471" y="182562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185319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11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49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35137" y="29451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30189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생성하여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구축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입력 정보를 받아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Base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418303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아쉬운점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825625"/>
            <a:ext cx="5368758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434548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문제는 없었으나 추후에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항목을 만들어서 확인절차 및 문자메시지를 통한 개인 확인 기능을 넣어보고 싶다는 생각을 함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6595" y="210655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2154139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12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2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8" y="2235830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6765" y="129374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186589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가져옴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메뉴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추가하고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3042063"/>
            <a:ext cx="756526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47254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19382"/>
            <a:ext cx="5228809" cy="4147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2955669"/>
            <a:ext cx="4336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가져온 테이블의 행 전체를 가져오는 코드 구현의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주문내역을 저장하는 부분의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 별로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타입과 속성을 가진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동시에 처리하여 저장 하는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어려웠음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96765" y="4365670"/>
            <a:ext cx="503111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전체의 값을 가져오는 부분은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컬럼에 속성을 부여하여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주문내역을 저장하는 부분은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형식으로 데이터를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적절하게 반복 루프를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활용하는 방안으로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형태를 가진 컬럼들은 필요에 따라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단과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나누어 구현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화면의 데이터로 해결할 수 있는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이름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해결했고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날짜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시간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채번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하는 방법을 활용하여 새롭게 생성했다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56595" y="1753283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6765" y="178045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13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05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71851" y="266311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현황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618666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조회 및 주문 검색 화면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기능을 최대한으로 이용하는 방향으로 코딩 진행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85429" y="3760094"/>
            <a:ext cx="74294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85429" y="519043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86" y="1843040"/>
            <a:ext cx="5336573" cy="412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7005311" y="376009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및 미세 조정에 상당히 많은 시간 소요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 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기초만 배워서 구조를 이해하고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문을 찾고 테스트 하는데 많은 어려움을 겪음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7349" y="521073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부분은 시행착오를 통해 필요한 부분만 개선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테스트는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Shell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먼저 검증한 다음 코드에 적용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48714" y="196493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71127" y="19888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박우환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14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226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9" y="25114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557" y="25852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내용을 불러옴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구현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9542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946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6"/>
            <a:ext cx="5312823" cy="4141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직사각형 22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1920650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정연욱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3919" y="3995422"/>
            <a:ext cx="4137474" cy="37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footer.html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적용하려는데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있어서 적용이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15 / 32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023919" y="5088462"/>
            <a:ext cx="4137474" cy="37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강사님과 팀원들의 도움으로 해결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11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57297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64682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관리 페이지의 새로운 직원 정보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 및 삭제의 기능을 구현하기 위해 각 기능별 이름을 부여하는 함수를 만듦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5870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518126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5"/>
            <a:ext cx="5312823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9157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오은영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3918" y="3958709"/>
            <a:ext cx="44676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구성할 때 사용되는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쪽의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화면 쪽에 적용하지 않아서 기능 실행 시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있는 상태에서 테이블 추가하는데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6765" y="5264395"/>
            <a:ext cx="446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수업시간에 배운 내용과 교재 참고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구글링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강사님께 질문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쪽에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설정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(=&gt;NO.)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Null=True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실행시켜 모든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삭제한 후 테이블 재 생성하는 방법으로 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16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597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270958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28378" y="2239850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템플릿으로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매출현황 조회 및 그래프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통합을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 Template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및 배포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33586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539375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280638" cy="4223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79550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84030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최유숙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332948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템플릿을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디자인에 적용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이해 및 구현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상세 테이블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 script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상에서 그래프 데이터 중 문자가 깨지는 현상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454093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문서 및 예제를 찾아보고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annotate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foreign key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통해서 데이터 조회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치환과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17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9671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4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1540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results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19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241867" cy="692780"/>
            <a:chOff x="1131046" y="400051"/>
            <a:chExt cx="4241867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241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 주문 페이지로 분기 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실패 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error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이후 재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재호출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65219" y="318606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37609" y="35103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19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05829"/>
            <a:ext cx="5387339" cy="47228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14" y="3776289"/>
            <a:ext cx="5738486" cy="265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180"/>
          <a:stretch/>
        </p:blipFill>
        <p:spPr>
          <a:xfrm>
            <a:off x="5380074" y="0"/>
            <a:ext cx="68119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99607" y="622670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78069" y="1337784"/>
            <a:ext cx="4086736" cy="4806271"/>
            <a:chOff x="2064616" y="2143125"/>
            <a:chExt cx="4086736" cy="4806271"/>
          </a:xfrm>
        </p:grpSpPr>
        <p:sp>
          <p:nvSpPr>
            <p:cNvPr id="6" name="TextBox 5"/>
            <p:cNvSpPr txBox="1"/>
            <p:nvPr/>
          </p:nvSpPr>
          <p:spPr>
            <a:xfrm>
              <a:off x="2064616" y="214312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001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4616" y="2967561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002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73162" y="42055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003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73162" y="6580064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004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9958" y="2143125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09958" y="2967561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8504" y="4205517"/>
              <a:ext cx="2358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18504" y="6580064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9958" y="3749020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9958" y="2516635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목표 및 세부사항</a:t>
              </a: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80074" y="6284"/>
            <a:ext cx="682255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20000"/>
                </a:schemeClr>
              </a:gs>
              <a:gs pos="23000">
                <a:schemeClr val="accent5">
                  <a:lumMod val="89000"/>
                  <a:alpha val="4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957" y="2569743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기능 별 담당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3411" y="3841026"/>
            <a:ext cx="3541394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로그인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로그아웃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회원가입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 현황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카페 메뉴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직원관리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매출현황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4064" y="137071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회원 정보 저장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 이후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52600"/>
            <a:ext cx="5368332" cy="4543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9" y="3201988"/>
            <a:ext cx="5836282" cy="30940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76314" y="2955767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19" name="TextBox 18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20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75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29574" y="272088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62899" y="3173126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메뉴를 선택한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콜드브루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버튼을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내역으로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값들이 전송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Total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금액이 자동으로 산출되며 결제 방식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저장 버튼을 클릭하여 주문 현황으로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33" name="TextBox 32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21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" y="1678250"/>
            <a:ext cx="3427235" cy="48821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541" y="1678249"/>
            <a:ext cx="3606427" cy="48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4" y="1682751"/>
            <a:ext cx="4072285" cy="4114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24" y="1682751"/>
            <a:ext cx="3685806" cy="4114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247650"/>
            <a:ext cx="4076700" cy="6166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53232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22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38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4064" y="1370714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주문과 결제가 완료된 제품의 정보가 주문 현황 페이지에 누적됨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제품의 제조가 완료되면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통해 완료로 표시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76314" y="2922138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673074" cy="692780"/>
            <a:chOff x="1131046" y="400051"/>
            <a:chExt cx="4673074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673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23 / 32</a:t>
            </a:r>
            <a:endParaRPr lang="ko-KR" altLang="en-US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13" y="3201988"/>
            <a:ext cx="5852787" cy="33584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1" y="1796385"/>
            <a:ext cx="5227095" cy="47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7" y="1773942"/>
            <a:ext cx="4884944" cy="47864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969" y="764546"/>
            <a:ext cx="6251079" cy="2953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80397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1046" y="333376"/>
            <a:ext cx="4482317" cy="692780"/>
            <a:chOff x="1131046" y="400051"/>
            <a:chExt cx="4482317" cy="692780"/>
          </a:xfrm>
        </p:grpSpPr>
        <p:sp>
          <p:nvSpPr>
            <p:cNvPr id="17" name="TextBox 16"/>
            <p:cNvSpPr txBox="1"/>
            <p:nvPr/>
          </p:nvSpPr>
          <p:spPr>
            <a:xfrm>
              <a:off x="1131046" y="400051"/>
              <a:ext cx="4482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24 / 32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969" y="3718052"/>
            <a:ext cx="6251079" cy="284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현황을 기반으로 한 데이터를 조회한다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 별 조회가 가능하도록 콤보 박스를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일자 별 데이터 조회를 위한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기반으로 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HighChart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274032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1310" y="29388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185085"/>
            <a:ext cx="5914421" cy="32709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25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1" y="1701503"/>
            <a:ext cx="5348613" cy="14835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298256"/>
            <a:ext cx="5348613" cy="31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7701" y="125646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90774" y="1539033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2" y="1811665"/>
            <a:ext cx="4468260" cy="474876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3" name="TextBox 22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26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694" y="1048010"/>
            <a:ext cx="5901035" cy="4410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94" y="5458968"/>
            <a:ext cx="590103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5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282637" y="1466716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2/1~2/18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제품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08216" y="1419893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2/1~2/18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일자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5" name="TextBox 24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27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52585"/>
            <a:ext cx="5359907" cy="4807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24" y="1752585"/>
            <a:ext cx="5739444" cy="48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68530" y="2978066"/>
            <a:ext cx="7725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5120" y="3270392"/>
            <a:ext cx="4302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신메뉴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가격 인상 및 인하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제품명 변경 등과 같이 기존에 갖고 있는 제품 정보들에 대한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메뉴를 웹 상에서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62" y="1674441"/>
            <a:ext cx="3249031" cy="4983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71" y="1679338"/>
            <a:ext cx="3162286" cy="2121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817" y="3915076"/>
            <a:ext cx="3162286" cy="274289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040817" y="5685034"/>
            <a:ext cx="3092391" cy="350006"/>
          </a:xfrm>
          <a:prstGeom prst="rect">
            <a:avLst/>
          </a:prstGeom>
          <a:noFill/>
          <a:ln w="3810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28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355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04975"/>
            <a:ext cx="5019675" cy="4705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88" y="1704975"/>
            <a:ext cx="5170487" cy="47053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29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3958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2330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및 기능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1334" y="3310905"/>
            <a:ext cx="2529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concept and functions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53489" y="490345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11551" y="503643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입사일자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 등의 정보를 입력하여 신규 직원 채용 시 추가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삭제등의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작업을 수행할 수 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직원의 정보를 등록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30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662173"/>
            <a:ext cx="5045812" cy="4898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174" y="1662174"/>
            <a:ext cx="5386302" cy="26336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20266" y="3377903"/>
            <a:ext cx="5300209" cy="374947"/>
          </a:xfrm>
          <a:prstGeom prst="rect">
            <a:avLst/>
          </a:prstGeom>
          <a:noFill/>
          <a:ln w="5715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2073847"/>
            <a:ext cx="3513718" cy="3688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62" y="2076439"/>
            <a:ext cx="3495675" cy="36861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980" y="2054224"/>
            <a:ext cx="3475620" cy="368877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31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428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1633537"/>
            <a:ext cx="2486025" cy="2505075"/>
          </a:xfrm>
          <a:prstGeom prst="rect">
            <a:avLst/>
          </a:prstGeom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5281302" y="413861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MAPLE CAFE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7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479123" y="1482305"/>
            <a:ext cx="97280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9123" y="2440280"/>
            <a:ext cx="97281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명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79123" y="3476110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7523" y="1506246"/>
            <a:ext cx="4272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시스템을 설계한다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47523" y="2459719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CAFE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7523" y="3364076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모두가 화면 하나씩 담당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기반 설계 이후  필요 기능 추가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Agile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 진행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29" y="1345571"/>
            <a:ext cx="5902918" cy="4935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04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5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608898" y="1835317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52622" y="1736648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 function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 function                 : type, code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 function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function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function 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28" y="1345571"/>
            <a:ext cx="5833954" cy="5114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6608898" y="4782194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2622" y="4727117"/>
            <a:ext cx="4137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05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651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71553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2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420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팀 구성 및 역할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2063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team and roles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90651"/>
              </p:ext>
            </p:extLst>
          </p:nvPr>
        </p:nvGraphicFramePr>
        <p:xfrm>
          <a:off x="803718" y="1287766"/>
          <a:ext cx="10554935" cy="4932059"/>
        </p:xfrm>
        <a:graphic>
          <a:graphicData uri="http://schemas.openxmlformats.org/drawingml/2006/table">
            <a:tbl>
              <a:tblPr/>
              <a:tblGrid>
                <a:gridCol w="1372695">
                  <a:extLst>
                    <a:ext uri="{9D8B030D-6E8A-4147-A177-3AD203B41FA5}">
                      <a16:colId xmlns:a16="http://schemas.microsoft.com/office/drawing/2014/main" xmlns="" val="2492960778"/>
                    </a:ext>
                  </a:extLst>
                </a:gridCol>
                <a:gridCol w="9182240">
                  <a:extLst>
                    <a:ext uri="{9D8B030D-6E8A-4147-A177-3AD203B41FA5}">
                      <a16:colId xmlns:a16="http://schemas.microsoft.com/office/drawing/2014/main" xmlns="" val="570404793"/>
                    </a:ext>
                  </a:extLst>
                </a:gridCol>
              </a:tblGrid>
              <a:tr h="4643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 smtClean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훈련생 명</a:t>
                      </a:r>
                      <a:endParaRPr lang="ko-KR" altLang="en-US" sz="1200" b="1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 smtClean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</a:t>
                      </a:r>
                      <a:endParaRPr lang="ko-KR" altLang="en-US" sz="1200" b="1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7046594"/>
                  </a:ext>
                </a:extLst>
              </a:tr>
              <a:tr h="4643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endParaRPr lang="en-US" altLang="ko-KR" sz="1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b"/>
                      <a:r>
                        <a:rPr lang="en-US" altLang="ko-KR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리더</a:t>
                      </a:r>
                      <a:r>
                        <a:rPr lang="en-US" altLang="ko-KR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보고서 작성 및 제출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7759298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메인 기능 안정화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1344632"/>
                  </a:ext>
                </a:extLst>
              </a:tr>
              <a:tr h="9967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Dummy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준비 및 활용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 관리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가이드라인 및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Scope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조정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팀내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7346632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6733919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회의 내용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정리 및 자료 공유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3840054"/>
                  </a:ext>
                </a:extLst>
              </a:tr>
              <a:tr h="119288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Base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Template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 관리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가이드라인 및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Scope </a:t>
                      </a:r>
                      <a:r>
                        <a:rPr lang="ko-KR" altLang="en-US" sz="1200" baseline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조정 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Dummy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준비 및 활용</a:t>
                      </a:r>
                      <a:endParaRPr lang="ko-KR" altLang="en-US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5967457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07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34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717567"/>
              </p:ext>
            </p:extLst>
          </p:nvPr>
        </p:nvGraphicFramePr>
        <p:xfrm>
          <a:off x="942976" y="1283054"/>
          <a:ext cx="10425477" cy="5117740"/>
        </p:xfrm>
        <a:graphic>
          <a:graphicData uri="http://schemas.openxmlformats.org/drawingml/2006/table">
            <a:tbl>
              <a:tblPr/>
              <a:tblGrid>
                <a:gridCol w="1355860">
                  <a:extLst>
                    <a:ext uri="{9D8B030D-6E8A-4147-A177-3AD203B41FA5}">
                      <a16:colId xmlns:a16="http://schemas.microsoft.com/office/drawing/2014/main" xmlns="" val="2492960778"/>
                    </a:ext>
                  </a:extLst>
                </a:gridCol>
                <a:gridCol w="861157">
                  <a:extLst>
                    <a:ext uri="{9D8B030D-6E8A-4147-A177-3AD203B41FA5}">
                      <a16:colId xmlns:a16="http://schemas.microsoft.com/office/drawing/2014/main" xmlns="" val="570404793"/>
                    </a:ext>
                  </a:extLst>
                </a:gridCol>
                <a:gridCol w="1334329">
                  <a:extLst>
                    <a:ext uri="{9D8B030D-6E8A-4147-A177-3AD203B41FA5}">
                      <a16:colId xmlns:a16="http://schemas.microsoft.com/office/drawing/2014/main" xmlns="" val="491895714"/>
                    </a:ext>
                  </a:extLst>
                </a:gridCol>
                <a:gridCol w="6874131">
                  <a:extLst>
                    <a:ext uri="{9D8B030D-6E8A-4147-A177-3AD203B41FA5}">
                      <a16:colId xmlns:a16="http://schemas.microsoft.com/office/drawing/2014/main" xmlns="" val="1391608716"/>
                    </a:ext>
                  </a:extLst>
                </a:gridCol>
              </a:tblGrid>
              <a:tr h="2558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담당자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7046594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아이디와 비밀번호를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7759298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이메일을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입력한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27278753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로그아웃하고 로그인페이지로 이동함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4209936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메뉴선택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메뉴를 선택하고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입력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1344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확인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결제방법을 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3201122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주문내역에서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버튼을 클릭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1711391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7346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343368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주문내용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메뉴를 선택하고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1478666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 상황을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입력하고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0948295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매출현황</a:t>
                      </a:r>
                    </a:p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매출차트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6733919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608427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매출내역차트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 내역을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차트로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1217763"/>
                  </a:ext>
                </a:extLst>
              </a:tr>
              <a:tr h="255887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384005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메뉴의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2535349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 조회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59674570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직원추가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직원등록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을 누른 뒤 세부내용 작성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저장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2923319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 정보 수정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수정할 직원 선택한 뒤 수정 후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수정완료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70382111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직원정보삭제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삭제할 직원 선택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2422971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67584" y="1004257"/>
            <a:ext cx="2000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프로세스 흐름을 기반으로 작성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08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7289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3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절차 및 방법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3310905"/>
            <a:ext cx="2584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procedure and method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2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2368</TotalTime>
  <Words>1798</Words>
  <Application>Microsoft Office PowerPoint</Application>
  <PresentationFormat>와이드스크린</PresentationFormat>
  <Paragraphs>453</Paragraphs>
  <Slides>32</Slides>
  <Notes>0</Notes>
  <HiddenSlides>14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Arial</vt:lpstr>
      <vt:lpstr>나눔바른고딕</vt:lpstr>
      <vt:lpstr>맑은 고딕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ruby</cp:lastModifiedBy>
  <cp:revision>202</cp:revision>
  <dcterms:created xsi:type="dcterms:W3CDTF">2015-01-21T11:35:38Z</dcterms:created>
  <dcterms:modified xsi:type="dcterms:W3CDTF">2021-02-18T17:15:28Z</dcterms:modified>
</cp:coreProperties>
</file>